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Montserrat SemiBold"/>
      <p:regular r:id="rId25"/>
      <p:bold r:id="rId26"/>
      <p:italic r:id="rId27"/>
      <p:boldItalic r:id="rId28"/>
    </p:embeddedFont>
    <p:embeddedFont>
      <p:font typeface="Proxima Nova"/>
      <p:regular r:id="rId29"/>
      <p:bold r:id="rId30"/>
      <p:italic r:id="rId31"/>
      <p:boldItalic r:id="rId32"/>
    </p:embeddedFont>
    <p:embeddedFont>
      <p:font typeface="Montserrat"/>
      <p:regular r:id="rId33"/>
      <p:bold r:id="rId34"/>
      <p:italic r:id="rId35"/>
      <p:boldItalic r:id="rId36"/>
    </p:embeddedFont>
    <p:embeddedFont>
      <p:font typeface="Montserrat Medium"/>
      <p:regular r:id="rId37"/>
      <p:bold r:id="rId38"/>
      <p:italic r:id="rId39"/>
      <p:boldItalic r:id="rId40"/>
    </p:embeddedFont>
    <p:embeddedFont>
      <p:font typeface="Alfa Slab One"/>
      <p:regular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Medium-boldItalic.fntdata"/><Relationship Id="rId20" Type="http://schemas.openxmlformats.org/officeDocument/2006/relationships/slide" Target="slides/slide16.xml"/><Relationship Id="rId41" Type="http://schemas.openxmlformats.org/officeDocument/2006/relationships/font" Target="fonts/AlfaSlabOne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SemiBold-bold.fntdata"/><Relationship Id="rId25" Type="http://schemas.openxmlformats.org/officeDocument/2006/relationships/font" Target="fonts/MontserratSemiBold-regular.fntdata"/><Relationship Id="rId28" Type="http://schemas.openxmlformats.org/officeDocument/2006/relationships/font" Target="fonts/MontserratSemiBold-boldItalic.fntdata"/><Relationship Id="rId27" Type="http://schemas.openxmlformats.org/officeDocument/2006/relationships/font" Target="fonts/MontserratSemiBold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roximaNov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roximaNova-italic.fntdata"/><Relationship Id="rId30" Type="http://schemas.openxmlformats.org/officeDocument/2006/relationships/font" Target="fonts/ProximaNova-bold.fntdata"/><Relationship Id="rId11" Type="http://schemas.openxmlformats.org/officeDocument/2006/relationships/slide" Target="slides/slide7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32" Type="http://schemas.openxmlformats.org/officeDocument/2006/relationships/font" Target="fonts/ProximaNova-bold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-bold.fntdata"/><Relationship Id="rId15" Type="http://schemas.openxmlformats.org/officeDocument/2006/relationships/slide" Target="slides/slide11.xml"/><Relationship Id="rId37" Type="http://schemas.openxmlformats.org/officeDocument/2006/relationships/font" Target="fonts/MontserratMedium-regular.fntdata"/><Relationship Id="rId14" Type="http://schemas.openxmlformats.org/officeDocument/2006/relationships/slide" Target="slides/slide10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Medium-italic.fntdata"/><Relationship Id="rId16" Type="http://schemas.openxmlformats.org/officeDocument/2006/relationships/slide" Target="slides/slide12.xml"/><Relationship Id="rId38" Type="http://schemas.openxmlformats.org/officeDocument/2006/relationships/font" Target="fonts/MontserratMedium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Hello Everyone, thank you for coming here today,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are team 32 and we would like to present you our start-up, IoTubes, developed in collaboration with the company CKJ Steel.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IoTubes brings more Digitalization in areas of the Pharmaceutical Sector, following the dream of the Industry 4.0 concept.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provide machines with sensors and intelligence, and we provide our customers with an IoT ecosystem which implements various services that we will talk about later.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Lets focus on the specific situation that we have at hand: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No need to present the team members, there is a slide for that later if we have time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pharmaceutical industry is quite closed up, it is very hard to get information about the costs.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the several meetings that we had, we estimated the cost of an hour of downtime around 75.000 kr. 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These need cleaning every 3 days, for around 4-6 hours, which yields around 45 million korner per year.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also estimated that in Denmark there are around 30 companies with producition lines, with around 7 pipes per company.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Yielding over a billion KR of losses due to downtime.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This shows the importance that they give to the duration and reliability of the cleaning process.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From receipts of competitors we have seen that they are willing to pay 1/10th of this price in the cleaning procedure,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Giving a market of 100 Million Kr.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Of course within the time boundaries, budget and human resources that we had in this Course we could not develop everything we would like to.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Among the things we would like to we have: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a spectrometer sensor within the machine to better analyze the degree of cleaning. This would allow the machine to be used in other more high tech sectors.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Create a Webapp for using the Cloud Services of the machine. Why ? Because it is 2018.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Actually trying the improved machine and getting customer experience data.</a:t>
            </a:r>
            <a:endParaRPr sz="1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Of course within the time boundaries, budget and human resources that we had in this Course we could not develop everything we would like to.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Among the things we would like to we have: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a spectrometer sensor within the machine to better analyze the degree of cleaning. This would allow the machine to be used in other more high tech sectors.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Create a Webapp for using the Cloud Services of the machine. Why ? Because it is 2018.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Actually trying the improved machine and getting customer experience data.</a:t>
            </a:r>
            <a:endParaRPr sz="14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Of course within the time boundaries, budget and human resources that we had in this Course we could not develop everything we would like to.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Among the things we would like to we have: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a spectrometer sensor within the machine to better analyze the degree of cleaning. This would allow the machine to be used in other more high tech sectors.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Create a Webapp for using the Cloud Services of the machine. Why ? Because it is 2018.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Actually trying the improved machine and getting customer experience data.</a:t>
            </a:r>
            <a:endParaRPr sz="14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Of course within the time boundaries, budget and human resources that we had in this Course we could not develop everything we would like to.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Among the things we would like to we have: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a spectrometer sensor within the machine to better analyze the degree of cleaning. This would allow the machine to be used in other more high tech sectors.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Create a Webapp for using the Cloud Services of the machine. Why ? Because it is 2018.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Actually trying the improved machine and getting customer experience data.</a:t>
            </a:r>
            <a:endParaRPr sz="14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IoTubes team is composed by 5 students, 4 of which are engineers from DTU and a Bussiness man from CBS.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Together we gather all the </a:t>
            </a:r>
            <a:r>
              <a:rPr lang="en-GB"/>
              <a:t>necessary</a:t>
            </a:r>
            <a:r>
              <a:rPr lang="en-GB"/>
              <a:t> technical and </a:t>
            </a:r>
            <a:r>
              <a:rPr lang="en-GB"/>
              <a:t>professional</a:t>
            </a:r>
            <a:r>
              <a:rPr lang="en-GB"/>
              <a:t>, hard and soft skill required for building a start up such as IoTubes.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Of Course we could not have made it without or partners from CKJ Carsten and Lars who supported us and gave us a great starting point for the project.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Of course within the time boundaries, budget and human resources that we had in this Course we could not develop everything we would like to.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Among the things we would like to we have: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a spectrometer sensor within the machine to better analyze the degree of cleaning. This would allow the machine to be used in other more high tech sectors.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Create a Webapp for using the Cloud Services of the machine. Why ? Because it is 2018.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Actually trying the improved machine and getting customer experience data.</a:t>
            </a:r>
            <a:endParaRPr sz="14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main customer sector are Pharmaceutical </a:t>
            </a:r>
            <a:r>
              <a:rPr lang="en-GB"/>
              <a:t>Manufacturers</a:t>
            </a:r>
            <a:r>
              <a:rPr lang="en-GB"/>
              <a:t> which require cleaning procedures compliant with FDA standards.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can extend to other areas where it is not cost effective to have an in-place CIP or the monitoring degree of the cleaning process is not very high such as: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Piping/factory manufacturers (one time cleaning)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Test and Research facilities. </a:t>
            </a:r>
            <a:endParaRPr/>
          </a:p>
          <a:p>
            <a: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We can also supply other industries even though they do not require as high cleaning procedure as we offer.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 mobile Cleaning unit is not a new concept so there are a few companies building these devices.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It is hard for other new players to enter the market since trust and reputation are keywords in this industry.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So how do we differentiate with them ?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ones for Food industry such as AxFlow or Packo cannot handle the high </a:t>
            </a:r>
            <a:r>
              <a:rPr lang="en-GB"/>
              <a:t>pressure</a:t>
            </a:r>
            <a:r>
              <a:rPr lang="en-GB"/>
              <a:t> and acidic regulation of FDA. 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Other companies such as Reci and Kruger do but they lack this amount of digitalization, they do their reports by hand.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Pharmaceutical companies (and others) have manufacturing pipelines where they elaborate their products, such as drugs.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Those need to be cleaned periodically, usually twice a week, while still being assembled.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they are cleaned ? You have an external machine that pumps in an acid, a base, and water for some period of time, at a certain pressure and temperature. All of this being compliant with FDA standards.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duration of the cleaning process being 4-6 hours.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duration and reliability of the cleaning process is crucial for plant operation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Many pipeline systems are designed with an already existing stationary cleaning unit, called CIP.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these are very costly, they serve only pipeline system, many of them don’t provide feedback from the system.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Industry would like a more flexible, and monitored cleaning system.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Pharmaceutical companies (and others) have manufacturing pipelines where they elaborate their products, such as drugs.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Those need to be cleaned periodically, usually twice a week, while still being assembled.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they are cleaned ? You have an external machine that pumps in an acid, a base, and water for some period of time, at a certain pressure and temperature. All of this being compliant with FDA standards.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duration of the cleaning process being 4-6 hours.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duration and reliability of the cleaning process is crucial for plant operation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Many pipeline systems are designed with an already existing stationary cleaning unit, called CIP.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these are very costly, they serve only pipeline system, many of them don’t provide feedback from the system.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Industry would like a more flexible, and monitored cleaning system.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Pharmaceutical companies (and others) have manufacturing pipelines where they elaborate their products, such as drugs.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Those need to be cleaned periodically, usually twice a week, while still being assembled.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How they are cleaned ? You have an external machine that pumps in an acid, a base, and water for some period of time, at a certain pressure and temperature. All of this being compliant with FDA standards.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duration of the cleaning process being 4-6 hours.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The duration and reliability of the cleaning process is crucial for plant operation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Many pipeline systems are designed with an already existing stationary cleaning unit, called CIP.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But these are very costly, they serve only pipeline system, many of them don’t provide feedback from the system.</a:t>
            </a:r>
            <a:endParaRPr/>
          </a:p>
          <a:p>
            <a:pPr indent="0" lvl="0" marL="45720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Industry would like a more flexible, and monitored cleaning system.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solution is </a:t>
            </a:r>
            <a:r>
              <a:rPr lang="en-GB"/>
              <a:t>straightforward</a:t>
            </a:r>
            <a:r>
              <a:rPr lang="en-GB"/>
              <a:t>: Our product is a cleaning in place mobile machine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Compliant with FDA standards, so it can do all the high quality cleaning procedures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It is mobile, it can fit through doors so you can use in all the pipeline systems </a:t>
            </a:r>
            <a:endParaRPr/>
          </a:p>
          <a:p>
            <a: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And it comes with this sensors and intelligence that create this added value, provinding: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Automatic Report Generation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Increased Safety and Live Monitoring 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key features of our product can be seen here (Next slide)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Of course within the time boundaries, budget and human resources that we had in this Course we could not develop everything we would like to.</a:t>
            </a:r>
            <a:endParaRPr sz="1400"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Among the things we would like to we have: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Using a spectrometer sensor within the machine to better analyze the degree of cleaning. This would allow the machine to be used in other more high tech sectors.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Create a Webapp for using the Cloud Services of the machine. Why ? Because it is 2018. </a:t>
            </a:r>
            <a:endParaRPr sz="1400"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Actually trying the improved machine and getting customer experience data.</a:t>
            </a:r>
            <a:endParaRPr sz="14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Shape 11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24.png"/><Relationship Id="rId7" Type="http://schemas.openxmlformats.org/officeDocument/2006/relationships/image" Target="../media/image21.gif"/><Relationship Id="rId8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1110600" y="185450"/>
            <a:ext cx="68025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Mobile device for passivation, decontamination and resetting of industrial piping</a:t>
            </a:r>
            <a:endParaRPr b="1" sz="2000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3">
            <a:alphaModFix/>
          </a:blip>
          <a:srcRect b="8609" l="6423" r="4970" t="8126"/>
          <a:stretch/>
        </p:blipFill>
        <p:spPr>
          <a:xfrm>
            <a:off x="2647698" y="1212258"/>
            <a:ext cx="3848604" cy="269480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Shape 59"/>
          <p:cNvSpPr/>
          <p:nvPr/>
        </p:nvSpPr>
        <p:spPr>
          <a:xfrm>
            <a:off x="8689350" y="4508575"/>
            <a:ext cx="331800" cy="46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Shape 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895" y="4203075"/>
            <a:ext cx="2417934" cy="7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4E97">
            <a:alpha val="14620"/>
          </a:srgbClr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What if...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311700" y="2374950"/>
            <a:ext cx="8520600" cy="7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We could shorten the cleaning procedures?</a:t>
            </a:r>
            <a:endParaRPr sz="2900">
              <a:solidFill>
                <a:srgbClr val="07376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3860150" y="1655025"/>
            <a:ext cx="1423700" cy="21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Market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496650" y="4251325"/>
            <a:ext cx="8150700" cy="6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Just in Pharmaceutical sector. </a:t>
            </a:r>
            <a:endParaRPr sz="1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Food and beverages, chemicals productions etc are possible additions</a:t>
            </a:r>
            <a:endParaRPr sz="12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18131"/>
            <a:ext cx="9144003" cy="24596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1" type="body"/>
          </p:nvPr>
        </p:nvSpPr>
        <p:spPr>
          <a:xfrm>
            <a:off x="2116350" y="2285400"/>
            <a:ext cx="491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Unfortunately,  we can’t.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73" name="Shape 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Shape 174"/>
          <p:cNvSpPr txBox="1"/>
          <p:nvPr>
            <p:ph idx="1" type="body"/>
          </p:nvPr>
        </p:nvSpPr>
        <p:spPr>
          <a:xfrm>
            <a:off x="2130600" y="2285400"/>
            <a:ext cx="48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>
                <a:solidFill>
                  <a:srgbClr val="07376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Unfortunately,  we can’t.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5" name="Shape 175"/>
          <p:cNvPicPr preferRelativeResize="0"/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0" y="1672910"/>
            <a:ext cx="9143999" cy="189093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Shape 176"/>
          <p:cNvSpPr txBox="1"/>
          <p:nvPr/>
        </p:nvSpPr>
        <p:spPr>
          <a:xfrm>
            <a:off x="3496200" y="2099400"/>
            <a:ext cx="2151600" cy="9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07376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Yet...</a:t>
            </a:r>
            <a:endParaRPr sz="6000">
              <a:solidFill>
                <a:srgbClr val="07376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4E97">
            <a:alpha val="14620"/>
          </a:srgbClr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Spectroscopy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 txBox="1"/>
          <p:nvPr/>
        </p:nvSpPr>
        <p:spPr>
          <a:xfrm>
            <a:off x="680000" y="12133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354000" y="1373400"/>
            <a:ext cx="4341600" cy="30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Direct measurement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of ppm of contamination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Input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and output measurement allows</a:t>
            </a:r>
            <a:r>
              <a:rPr b="1"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steady state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detection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Steady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state detection allows routine </a:t>
            </a:r>
            <a:r>
              <a:rPr b="1"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verification and improving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" name="Shape 186"/>
          <p:cNvCxnSpPr/>
          <p:nvPr/>
        </p:nvCxnSpPr>
        <p:spPr>
          <a:xfrm>
            <a:off x="311700" y="2333625"/>
            <a:ext cx="44262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Shape 187"/>
          <p:cNvCxnSpPr/>
          <p:nvPr/>
        </p:nvCxnSpPr>
        <p:spPr>
          <a:xfrm>
            <a:off x="316050" y="3467325"/>
            <a:ext cx="44175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8" name="Shape 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6800" y="1502988"/>
            <a:ext cx="2485650" cy="283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4E97">
            <a:alpha val="14620"/>
          </a:srgbClr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4" name="Shape 1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Cool story bro 2.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>
            <p:ph idx="1" type="body"/>
          </p:nvPr>
        </p:nvSpPr>
        <p:spPr>
          <a:xfrm>
            <a:off x="327900" y="1369250"/>
            <a:ext cx="4341600" cy="3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One startup company dealing with very similar 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solution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Was bought by industrial gigant pretty fast.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They have 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successful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projects, claim to shorten up to 40% 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285600" y="2374725"/>
            <a:ext cx="44262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Shape 198"/>
          <p:cNvCxnSpPr/>
          <p:nvPr/>
        </p:nvCxnSpPr>
        <p:spPr>
          <a:xfrm>
            <a:off x="289950" y="3481300"/>
            <a:ext cx="44175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350" y="1369250"/>
            <a:ext cx="2759099" cy="29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Team and Partners</a:t>
            </a:r>
            <a:endParaRPr>
              <a:solidFill>
                <a:srgbClr val="0A4E97"/>
              </a:solidFill>
            </a:endParaRPr>
          </a:p>
        </p:txBody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311700" y="1126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3450" y="3209075"/>
            <a:ext cx="4749138" cy="1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63317" l="2687" r="31284" t="16102"/>
          <a:stretch/>
        </p:blipFill>
        <p:spPr>
          <a:xfrm>
            <a:off x="332625" y="1167325"/>
            <a:ext cx="8390812" cy="1848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5" name="Shape 2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Questions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750" y="1815975"/>
            <a:ext cx="3802475" cy="240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/>
        </p:nvSpPr>
        <p:spPr>
          <a:xfrm>
            <a:off x="3320250" y="2267550"/>
            <a:ext cx="2503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endParaRPr b="1" sz="36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4E97">
            <a:alpha val="14620"/>
          </a:srgbClr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Customers</a:t>
            </a:r>
            <a:endParaRPr>
              <a:solidFill>
                <a:srgbClr val="0A4E97"/>
              </a:solidFill>
            </a:endParaRPr>
          </a:p>
        </p:txBody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x="1837775" y="3375025"/>
            <a:ext cx="2245500" cy="8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Food and drinks manufacturers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0" name="Shape 230"/>
          <p:cNvSpPr txBox="1"/>
          <p:nvPr/>
        </p:nvSpPr>
        <p:spPr>
          <a:xfrm>
            <a:off x="1811675" y="1601563"/>
            <a:ext cx="2297700" cy="7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Pharmaceuticals manufacturers</a:t>
            </a:r>
            <a:endParaRPr sz="18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Shape 231"/>
          <p:cNvSpPr txBox="1"/>
          <p:nvPr/>
        </p:nvSpPr>
        <p:spPr>
          <a:xfrm>
            <a:off x="6330450" y="1626780"/>
            <a:ext cx="26223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Piping/ factory manufacturers</a:t>
            </a:r>
            <a:endParaRPr sz="18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Shape 232"/>
          <p:cNvSpPr txBox="1"/>
          <p:nvPr/>
        </p:nvSpPr>
        <p:spPr>
          <a:xfrm>
            <a:off x="6330450" y="3375025"/>
            <a:ext cx="2207400" cy="8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Test and research facilities 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33" name="Shape 233"/>
          <p:cNvCxnSpPr/>
          <p:nvPr/>
        </p:nvCxnSpPr>
        <p:spPr>
          <a:xfrm>
            <a:off x="291525" y="2921975"/>
            <a:ext cx="84891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Shape 234"/>
          <p:cNvCxnSpPr/>
          <p:nvPr/>
        </p:nvCxnSpPr>
        <p:spPr>
          <a:xfrm>
            <a:off x="4359125" y="1124325"/>
            <a:ext cx="0" cy="380400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88" y="1434033"/>
            <a:ext cx="1069750" cy="1071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3500" y="1447675"/>
            <a:ext cx="1078200" cy="10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1087" y="3266275"/>
            <a:ext cx="1078200" cy="10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67725" y="3283050"/>
            <a:ext cx="1069750" cy="106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Shape 65"/>
          <p:cNvPicPr preferRelativeResize="0"/>
          <p:nvPr/>
        </p:nvPicPr>
        <p:blipFill rotWithShape="1">
          <a:blip r:embed="rId3">
            <a:alphaModFix amt="55000"/>
          </a:blip>
          <a:srcRect b="2897" l="0" r="0" t="8489"/>
          <a:stretch/>
        </p:blipFill>
        <p:spPr>
          <a:xfrm flipH="1">
            <a:off x="1405043" y="-12"/>
            <a:ext cx="7738964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0" y="-104775"/>
            <a:ext cx="9144002" cy="524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>
            <p:ph type="title"/>
          </p:nvPr>
        </p:nvSpPr>
        <p:spPr>
          <a:xfrm>
            <a:off x="2475000" y="2084700"/>
            <a:ext cx="4194000" cy="9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Antibiotic</a:t>
            </a:r>
            <a:endParaRPr b="1" sz="6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Competition</a:t>
            </a:r>
            <a:endParaRPr>
              <a:solidFill>
                <a:srgbClr val="0A4E97"/>
              </a:solidFill>
            </a:endParaRPr>
          </a:p>
        </p:txBody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15875" y="1219050"/>
            <a:ext cx="4793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Mobile CIP for food industry: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Montserrat"/>
              <a:buChar char="●"/>
            </a:pPr>
            <a:r>
              <a:rPr i="1" lang="en-GB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Not applicable to Pharma industry</a:t>
            </a:r>
            <a:endParaRPr i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600"/>
              <a:buFont typeface="Montserrat"/>
              <a:buChar char="●"/>
            </a:pPr>
            <a:r>
              <a:rPr i="1" lang="en-GB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Passivation Underdeveloped</a:t>
            </a:r>
            <a:endParaRPr i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By-hand operations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Montserrat"/>
              <a:buChar char="●"/>
            </a:pPr>
            <a:r>
              <a:rPr i="1"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Less reliable</a:t>
            </a:r>
            <a:endParaRPr i="1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800"/>
              <a:buFont typeface="Montserrat"/>
              <a:buChar char="●"/>
            </a:pPr>
            <a:r>
              <a:rPr i="1"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No digitalization</a:t>
            </a:r>
            <a:endParaRPr i="1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Shape 2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14022" l="4586" r="4404" t="30465"/>
          <a:stretch/>
        </p:blipFill>
        <p:spPr>
          <a:xfrm>
            <a:off x="6114800" y="679475"/>
            <a:ext cx="2200250" cy="5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 rotWithShape="1">
          <a:blip r:embed="rId4">
            <a:alphaModFix/>
          </a:blip>
          <a:srcRect b="18573" l="10385" r="4904" t="0"/>
          <a:stretch/>
        </p:blipFill>
        <p:spPr>
          <a:xfrm>
            <a:off x="6582975" y="1274813"/>
            <a:ext cx="1432675" cy="82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5">
            <a:alphaModFix/>
          </a:blip>
          <a:srcRect b="15240" l="7229" r="2632" t="-1247"/>
          <a:stretch/>
        </p:blipFill>
        <p:spPr>
          <a:xfrm>
            <a:off x="5856189" y="2167650"/>
            <a:ext cx="2886237" cy="53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 rotWithShape="1">
          <a:blip r:embed="rId6">
            <a:alphaModFix/>
          </a:blip>
          <a:srcRect b="0" l="0" r="0" t="9115"/>
          <a:stretch/>
        </p:blipFill>
        <p:spPr>
          <a:xfrm>
            <a:off x="6083274" y="3382375"/>
            <a:ext cx="2263301" cy="505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 rotWithShape="1">
          <a:blip r:embed="rId7">
            <a:alphaModFix/>
          </a:blip>
          <a:srcRect b="23176" l="0" r="0" t="20114"/>
          <a:stretch/>
        </p:blipFill>
        <p:spPr>
          <a:xfrm>
            <a:off x="5795515" y="4072825"/>
            <a:ext cx="2776285" cy="39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Shape 252"/>
          <p:cNvCxnSpPr/>
          <p:nvPr/>
        </p:nvCxnSpPr>
        <p:spPr>
          <a:xfrm>
            <a:off x="311700" y="3082900"/>
            <a:ext cx="84891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3" name="Shape 2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Shape 73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-30774" y="0"/>
            <a:ext cx="9205548" cy="51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0" y="-123825"/>
            <a:ext cx="9144002" cy="52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Shape 76"/>
          <p:cNvSpPr txBox="1"/>
          <p:nvPr>
            <p:ph type="title"/>
          </p:nvPr>
        </p:nvSpPr>
        <p:spPr>
          <a:xfrm>
            <a:off x="2680500" y="2064513"/>
            <a:ext cx="3783000" cy="10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Vitamins</a:t>
            </a:r>
            <a:endParaRPr b="1" sz="6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8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-581385"/>
            <a:ext cx="9144000" cy="609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4">
            <a:alphaModFix amt="37000"/>
          </a:blip>
          <a:stretch>
            <a:fillRect/>
          </a:stretch>
        </p:blipFill>
        <p:spPr>
          <a:xfrm>
            <a:off x="0" y="-66675"/>
            <a:ext cx="9144002" cy="520507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2643150" y="2107200"/>
            <a:ext cx="3857700" cy="92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Medicine</a:t>
            </a:r>
            <a:endParaRPr sz="6000">
              <a:solidFill>
                <a:schemeClr val="lt1"/>
              </a:solidFill>
            </a:endParaRPr>
          </a:p>
        </p:txBody>
      </p:sp>
      <p:pic>
        <p:nvPicPr>
          <p:cNvPr id="84" name="Shape 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4E97">
            <a:alpha val="14620"/>
          </a:srgbClr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Pipelines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320950" y="1873450"/>
            <a:ext cx="4341600" cy="20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Production pipelines need cleaning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The duration and reliability of the cleaning process is crucial for plant operation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Shape 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b="12709" l="0" r="0" t="0"/>
          <a:stretch/>
        </p:blipFill>
        <p:spPr>
          <a:xfrm>
            <a:off x="5289725" y="1213775"/>
            <a:ext cx="3106524" cy="34025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78650" y="2647950"/>
            <a:ext cx="44262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4E97">
            <a:alpha val="14620"/>
          </a:srgbClr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Cleaning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327900" y="1314925"/>
            <a:ext cx="4341600" cy="31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Circulation of proper fluid under proper conditions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Hardcoded process - no feedback information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4-6 hours, twice a week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02" name="Shape 102"/>
          <p:cNvCxnSpPr/>
          <p:nvPr/>
        </p:nvCxnSpPr>
        <p:spPr>
          <a:xfrm>
            <a:off x="285600" y="2383800"/>
            <a:ext cx="44262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Shape 104"/>
          <p:cNvCxnSpPr/>
          <p:nvPr/>
        </p:nvCxnSpPr>
        <p:spPr>
          <a:xfrm>
            <a:off x="289950" y="3725725"/>
            <a:ext cx="44175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" name="Shape 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800" y="1481263"/>
            <a:ext cx="2965649" cy="296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4E97">
            <a:alpha val="14620"/>
          </a:srgbClr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Current solution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358625" y="1899413"/>
            <a:ext cx="4968300" cy="21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Stationary units, 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permanently 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placed, with no feedback info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Industry would like a more flexible, and monitored cleaning system 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Shape 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cxnSp>
        <p:nvCxnSpPr>
          <p:cNvPr id="113" name="Shape 113"/>
          <p:cNvCxnSpPr/>
          <p:nvPr/>
        </p:nvCxnSpPr>
        <p:spPr>
          <a:xfrm>
            <a:off x="311700" y="2951850"/>
            <a:ext cx="53559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Shape 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1525" y="1299550"/>
            <a:ext cx="1540925" cy="308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4E97">
            <a:alpha val="14620"/>
          </a:srgbClr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body"/>
          </p:nvPr>
        </p:nvSpPr>
        <p:spPr>
          <a:xfrm>
            <a:off x="311700" y="1655250"/>
            <a:ext cx="4323300" cy="15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Added Value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>
              <a:spcBef>
                <a:spcPts val="160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Montserrat"/>
              <a:buChar char="●"/>
            </a:pPr>
            <a:r>
              <a:rPr i="1" lang="en-GB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Report generation</a:t>
            </a:r>
            <a:endParaRPr i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Montserrat"/>
              <a:buChar char="●"/>
            </a:pPr>
            <a:r>
              <a:rPr i="1" lang="en-GB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Increased safety</a:t>
            </a:r>
            <a:endParaRPr i="1" sz="1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914400" rt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1400"/>
              <a:buFont typeface="Montserrat"/>
              <a:buChar char="●"/>
            </a:pPr>
            <a:r>
              <a:rPr i="1" lang="en-GB" sz="16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Live monitoring &amp; adjustments</a:t>
            </a:r>
            <a:endParaRPr sz="20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8609" l="6423" r="4970" t="8126"/>
          <a:stretch/>
        </p:blipFill>
        <p:spPr>
          <a:xfrm>
            <a:off x="5421800" y="1436024"/>
            <a:ext cx="3111851" cy="2178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Cleaning-in-place mobile machine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5" name="Shape 125"/>
          <p:cNvSpPr txBox="1"/>
          <p:nvPr/>
        </p:nvSpPr>
        <p:spPr>
          <a:xfrm>
            <a:off x="610352" y="3888400"/>
            <a:ext cx="10296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Safety</a:t>
            </a:r>
            <a:endParaRPr sz="18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2441817" y="3888400"/>
            <a:ext cx="18156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Digitalization</a:t>
            </a:r>
            <a:endParaRPr sz="18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Shape 127"/>
          <p:cNvSpPr txBox="1"/>
          <p:nvPr/>
        </p:nvSpPr>
        <p:spPr>
          <a:xfrm>
            <a:off x="4635049" y="3888400"/>
            <a:ext cx="20598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Cloud Services</a:t>
            </a:r>
            <a:endParaRPr sz="18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Shape 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5067" y="4305181"/>
            <a:ext cx="666454" cy="491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92043" y="4351947"/>
            <a:ext cx="715415" cy="48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22695" y="4316321"/>
            <a:ext cx="641659" cy="59237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7265550" y="3888398"/>
            <a:ext cx="12681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Mobility</a:t>
            </a:r>
            <a:endParaRPr sz="18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Shape 1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85919" y="4406430"/>
            <a:ext cx="827512" cy="502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A4E97">
            <a:alpha val="14620"/>
          </a:srgbClr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8" name="Shape 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A4E97"/>
                </a:solidFill>
                <a:latin typeface="Montserrat"/>
                <a:ea typeface="Montserrat"/>
                <a:cs typeface="Montserrat"/>
                <a:sym typeface="Montserrat"/>
              </a:rPr>
              <a:t>Cool story bro.</a:t>
            </a:r>
            <a:endParaRPr b="1">
              <a:solidFill>
                <a:srgbClr val="0A4E9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9" name="Shape 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3411" y="152400"/>
            <a:ext cx="1078190" cy="3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idx="1" type="body"/>
          </p:nvPr>
        </p:nvSpPr>
        <p:spPr>
          <a:xfrm>
            <a:off x="327900" y="1391125"/>
            <a:ext cx="4341600" cy="30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Providing the service of cleaning existing pipelines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Automation and data gathering on top of 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existing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solutions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rPr>
              <a:t>Flexible approach, to fit big and small needs</a:t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7376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1" name="Shape 141"/>
          <p:cNvCxnSpPr/>
          <p:nvPr/>
        </p:nvCxnSpPr>
        <p:spPr>
          <a:xfrm>
            <a:off x="285600" y="2342275"/>
            <a:ext cx="44262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" name="Shape 142"/>
          <p:cNvCxnSpPr/>
          <p:nvPr/>
        </p:nvCxnSpPr>
        <p:spPr>
          <a:xfrm>
            <a:off x="289950" y="3464675"/>
            <a:ext cx="4417500" cy="0"/>
          </a:xfrm>
          <a:prstGeom prst="straightConnector1">
            <a:avLst/>
          </a:prstGeom>
          <a:noFill/>
          <a:ln cap="flat" cmpd="sng" w="9525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Shape 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400" y="1419139"/>
            <a:ext cx="2593051" cy="28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